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9"/>
  </p:handoutMasterIdLst>
  <p:sldIdLst>
    <p:sldId id="256" r:id="rId2"/>
    <p:sldId id="257" r:id="rId3"/>
    <p:sldId id="258" r:id="rId4"/>
    <p:sldId id="263" r:id="rId5"/>
    <p:sldId id="261" r:id="rId6"/>
    <p:sldId id="266" r:id="rId7"/>
    <p:sldId id="264" r:id="rId8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FB2688-8B6A-4200-AE81-4D71B672919C}" type="datetimeFigureOut">
              <a:rPr lang="en-GB" smtClean="0"/>
              <a:t>20/03/2019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3AB33D-5111-480E-949D-B6B98D03D8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05544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B70DD-B770-4E8F-AC45-78A125DA2B48}" type="datetimeFigureOut">
              <a:rPr lang="en-GB" smtClean="0"/>
              <a:t>20/03/2019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F3926-742F-4096-8AC7-CE7E698F9F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3459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B70DD-B770-4E8F-AC45-78A125DA2B48}" type="datetimeFigureOut">
              <a:rPr lang="en-GB" smtClean="0"/>
              <a:t>20/03/2019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F3926-742F-4096-8AC7-CE7E698F9F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6132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B70DD-B770-4E8F-AC45-78A125DA2B48}" type="datetimeFigureOut">
              <a:rPr lang="en-GB" smtClean="0"/>
              <a:t>20/03/2019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F3926-742F-4096-8AC7-CE7E698F9F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73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B70DD-B770-4E8F-AC45-78A125DA2B48}" type="datetimeFigureOut">
              <a:rPr lang="en-GB" smtClean="0"/>
              <a:t>20/03/2019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F3926-742F-4096-8AC7-CE7E698F9F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9222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B70DD-B770-4E8F-AC45-78A125DA2B48}" type="datetimeFigureOut">
              <a:rPr lang="en-GB" smtClean="0"/>
              <a:t>20/03/2019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F3926-742F-4096-8AC7-CE7E698F9F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5640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B70DD-B770-4E8F-AC45-78A125DA2B48}" type="datetimeFigureOut">
              <a:rPr lang="en-GB" smtClean="0"/>
              <a:t>20/03/2019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F3926-742F-4096-8AC7-CE7E698F9F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7097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B70DD-B770-4E8F-AC45-78A125DA2B48}" type="datetimeFigureOut">
              <a:rPr lang="en-GB" smtClean="0"/>
              <a:t>20/03/2019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F3926-742F-4096-8AC7-CE7E698F9F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536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B70DD-B770-4E8F-AC45-78A125DA2B48}" type="datetimeFigureOut">
              <a:rPr lang="en-GB" smtClean="0"/>
              <a:t>20/03/2019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F3926-742F-4096-8AC7-CE7E698F9F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1072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B70DD-B770-4E8F-AC45-78A125DA2B48}" type="datetimeFigureOut">
              <a:rPr lang="en-GB" smtClean="0"/>
              <a:t>20/03/2019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F3926-742F-4096-8AC7-CE7E698F9F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4843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B70DD-B770-4E8F-AC45-78A125DA2B48}" type="datetimeFigureOut">
              <a:rPr lang="en-GB" smtClean="0"/>
              <a:t>20/03/2019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F3926-742F-4096-8AC7-CE7E698F9F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7111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B70DD-B770-4E8F-AC45-78A125DA2B48}" type="datetimeFigureOut">
              <a:rPr lang="en-GB" smtClean="0"/>
              <a:t>20/03/2019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F3926-742F-4096-8AC7-CE7E698F9F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3167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B70DD-B770-4E8F-AC45-78A125DA2B48}" type="datetimeFigureOut">
              <a:rPr lang="en-GB" smtClean="0"/>
              <a:t>20/03/2019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BF3926-742F-4096-8AC7-CE7E698F9F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6463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id:image005.jpg@01D2B9F4.C8E9098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050" y="5375275"/>
            <a:ext cx="1933575" cy="118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id:image006.jpg@01D2B9F4.C8E9098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25" y="5438775"/>
            <a:ext cx="2619375" cy="12287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800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5994400" y="952500"/>
            <a:ext cx="5181600" cy="4351338"/>
          </a:xfrm>
        </p:spPr>
        <p:txBody>
          <a:bodyPr/>
          <a:lstStyle/>
          <a:p>
            <a:pPr marL="0" indent="0">
              <a:buNone/>
            </a:pPr>
            <a:r>
              <a:rPr lang="en-GB" u="sng" dirty="0" smtClean="0"/>
              <a:t>Where have the grants gone?</a:t>
            </a:r>
          </a:p>
          <a:p>
            <a:r>
              <a:rPr lang="en-GB" dirty="0" smtClean="0"/>
              <a:t>Good spread across region</a:t>
            </a:r>
          </a:p>
          <a:p>
            <a:r>
              <a:rPr lang="en-GB" dirty="0" smtClean="0"/>
              <a:t>Hot spots: Severn Vale &amp; Stroud District, Chipping </a:t>
            </a:r>
            <a:r>
              <a:rPr lang="en-GB" dirty="0" err="1" smtClean="0"/>
              <a:t>Campden</a:t>
            </a:r>
            <a:r>
              <a:rPr lang="en-GB" dirty="0" smtClean="0"/>
              <a:t>, East </a:t>
            </a:r>
            <a:r>
              <a:rPr lang="en-GB" dirty="0" err="1" smtClean="0"/>
              <a:t>Glos</a:t>
            </a:r>
            <a:r>
              <a:rPr lang="en-GB" dirty="0" smtClean="0"/>
              <a:t>/ West Oxon and North Wiltshire. </a:t>
            </a:r>
          </a:p>
          <a:p>
            <a:r>
              <a:rPr lang="en-GB" dirty="0" smtClean="0"/>
              <a:t>Blank spots: N/W Cotswolds (High wold) </a:t>
            </a:r>
            <a:endParaRPr lang="en-GB" dirty="0"/>
          </a:p>
        </p:txBody>
      </p:sp>
      <p:graphicFrame>
        <p:nvGraphicFramePr>
          <p:cNvPr id="14" name="Content Placeholder 13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195309888"/>
              </p:ext>
            </p:extLst>
          </p:nvPr>
        </p:nvGraphicFramePr>
        <p:xfrm>
          <a:off x="342901" y="233375"/>
          <a:ext cx="4686300" cy="6624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Acrobat Document" r:id="rId5" imgW="8020012" imgH="11334391" progId="AcroExch.Document.DC">
                  <p:embed/>
                </p:oleObj>
              </mc:Choice>
              <mc:Fallback>
                <p:oleObj name="Acrobat Document" r:id="rId5" imgW="8020012" imgH="11334391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42901" y="233375"/>
                        <a:ext cx="4686300" cy="6624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2299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id:image005.jpg@01D2B9F4.C8E9098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050" y="5438775"/>
            <a:ext cx="1933575" cy="118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id:image006.jpg@01D2B9F4.C8E9098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25" y="5438775"/>
            <a:ext cx="2619375" cy="12287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3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3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farmed landscape </a:t>
            </a:r>
            <a:r>
              <a:rPr lang="en-GB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Cotswolds and </a:t>
            </a:r>
            <a:r>
              <a:rPr lang="en-GB" sz="3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beyond</a:t>
            </a:r>
            <a:r>
              <a:rPr lang="en-GB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342900" y="1701799"/>
            <a:ext cx="5753100" cy="4351338"/>
          </a:xfrm>
        </p:spPr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Arable farms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4,863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hec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12,017acres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Dairy farms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1,803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hec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4,455 acres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Sheep farms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198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hec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/ 489 acres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1 Hay &amp; silage farm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268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hec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/ 662 acre</a:t>
            </a:r>
          </a:p>
          <a:p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Total = 7,132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hec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17,624 acres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300" y="1273970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133434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id:image005.jpg@01D2B9F4.C8E9098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050" y="5303838"/>
            <a:ext cx="1933575" cy="118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id:image006.jpg@01D2B9F4.C8E9098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25" y="5438775"/>
            <a:ext cx="2619375" cy="12287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52525"/>
          </a:xfrm>
        </p:spPr>
        <p:txBody>
          <a:bodyPr>
            <a:normAutofit fontScale="90000"/>
          </a:bodyPr>
          <a:lstStyle/>
          <a:p>
            <a:pPr algn="ctr"/>
            <a:r>
              <a:rPr lang="en-GB" u="sng" dirty="0" smtClean="0"/>
              <a:t/>
            </a:r>
            <a:br>
              <a:rPr lang="en-GB" u="sng" dirty="0" smtClean="0"/>
            </a:br>
            <a:r>
              <a:rPr lang="en-GB" u="sng" dirty="0" smtClean="0"/>
              <a:t/>
            </a:r>
            <a:br>
              <a:rPr lang="en-GB" u="sng" dirty="0" smtClean="0"/>
            </a:b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Increasing Forestry productivity and bringing neglected woodlands into management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" y="1825625"/>
            <a:ext cx="5181600" cy="3886200"/>
          </a:xfrm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7 businesses supported: all sell firewood, some also sell bio-chip, charcoal and milled wood.</a:t>
            </a:r>
          </a:p>
          <a:p>
            <a:r>
              <a:rPr lang="en-GB" dirty="0" smtClean="0"/>
              <a:t>Investments in firewood-processors, kiln, delivery truck, storage and harvesting equipment.</a:t>
            </a:r>
          </a:p>
          <a:p>
            <a:r>
              <a:rPr lang="en-GB" dirty="0" smtClean="0"/>
              <a:t>Good geographic spread.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186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id:image005.jpg@01D2B9F4.C8E9098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050" y="5438775"/>
            <a:ext cx="1933575" cy="118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id:image006.jpg@01D2B9F4.C8E9098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25" y="5438775"/>
            <a:ext cx="2619375" cy="12287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7588"/>
          </a:xfrm>
        </p:spPr>
        <p:txBody>
          <a:bodyPr>
            <a:normAutofit fontScale="90000"/>
          </a:bodyPr>
          <a:lstStyle/>
          <a:p>
            <a:pPr algn="ctr"/>
            <a:r>
              <a:rPr lang="en-GB" u="sng" dirty="0" smtClean="0"/>
              <a:t/>
            </a:r>
            <a:br>
              <a:rPr lang="en-GB" u="sng" dirty="0" smtClean="0"/>
            </a:br>
            <a:r>
              <a:rPr lang="en-GB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Tourism providers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382714"/>
            <a:ext cx="5678091" cy="3785394"/>
          </a:xfrm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56009" y="1699818"/>
            <a:ext cx="5181600" cy="3151186"/>
          </a:xfrm>
        </p:spPr>
        <p:txBody>
          <a:bodyPr/>
          <a:lstStyle/>
          <a:p>
            <a:r>
              <a:rPr lang="en-GB" dirty="0" smtClean="0"/>
              <a:t>Four businesses supported </a:t>
            </a:r>
          </a:p>
          <a:p>
            <a:r>
              <a:rPr lang="en-GB" dirty="0"/>
              <a:t>T</a:t>
            </a:r>
            <a:r>
              <a:rPr lang="en-GB" dirty="0" smtClean="0"/>
              <a:t>wo farms diversifying into holiday accommodation</a:t>
            </a:r>
          </a:p>
          <a:p>
            <a:r>
              <a:rPr lang="en-GB" dirty="0" smtClean="0"/>
              <a:t>Livery business </a:t>
            </a:r>
            <a:r>
              <a:rPr lang="en-GB" dirty="0"/>
              <a:t>diversifying into holiday </a:t>
            </a:r>
            <a:r>
              <a:rPr lang="en-GB" dirty="0" smtClean="0"/>
              <a:t>accommodation</a:t>
            </a:r>
          </a:p>
          <a:p>
            <a:r>
              <a:rPr lang="en-GB" dirty="0"/>
              <a:t>A glamping site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75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id:image005.jpg@01D2B9F4.C8E9098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8395" y="5438775"/>
            <a:ext cx="1933575" cy="118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id:image006.jpg@01D2B9F4.C8E9098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25" y="5438775"/>
            <a:ext cx="2619375" cy="12287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u="sng" dirty="0" smtClean="0"/>
              <a:t/>
            </a:r>
            <a:br>
              <a:rPr lang="en-GB" u="sng" dirty="0" smtClean="0"/>
            </a:b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rowing 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ural businesses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6638282" y="1352414"/>
            <a:ext cx="3864618" cy="4351338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Farm shops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New offices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Food producers 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Distillery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Education center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Laboratory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Training center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New events business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65" y="1352414"/>
            <a:ext cx="5721536" cy="4086361"/>
          </a:xfrm>
        </p:spPr>
      </p:pic>
    </p:spTree>
    <p:extLst>
      <p:ext uri="{BB962C8B-B14F-4D97-AF65-F5344CB8AC3E}">
        <p14:creationId xmlns:p14="http://schemas.microsoft.com/office/powerpoint/2010/main" val="5720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100" y="2673349"/>
            <a:ext cx="3136900" cy="2298700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7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Indirect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jobs</a:t>
            </a:r>
            <a:b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Safeguarding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jobs </a:t>
            </a:r>
            <a:b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Business efficiencies</a:t>
            </a:r>
            <a:b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Wider benefits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26000" y="12699"/>
            <a:ext cx="6743700" cy="554990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Account Manager. 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Retail Assistant. Chef. Waiter. Business Director. Distiller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. Driver. 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Gardener. 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Forester. 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Site Manager. Yard Operative. Machine Operator. 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Administrator. 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Laboratory Technician. 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Designer. 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Education Centre Manager. Communications Officer. 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Herdsman. 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Activity Trainer. 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Print Manager. Cleaner. 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Shop &amp; Café Manager. Agricultural Worker. Sales Assistant. Marketing Manager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0" y="177799"/>
            <a:ext cx="3992880" cy="2495550"/>
          </a:xfrm>
          <a:prstGeom prst="rect">
            <a:avLst/>
          </a:prstGeom>
        </p:spPr>
      </p:pic>
      <p:pic>
        <p:nvPicPr>
          <p:cNvPr id="6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24" y="4972049"/>
            <a:ext cx="3085676" cy="1735693"/>
          </a:xfrm>
        </p:spPr>
      </p:pic>
      <p:pic>
        <p:nvPicPr>
          <p:cNvPr id="7" name="Picture 6" descr="cid:image005.jpg@01D2B9F4.C8E9098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537" y="5526642"/>
            <a:ext cx="1933575" cy="118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cid:image006.jpg@01D2B9F4.C8E9098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25" y="5438775"/>
            <a:ext cx="2619375" cy="1228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479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398373" y="266700"/>
            <a:ext cx="3810000" cy="5575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u="sng" dirty="0">
                <a:latin typeface="Arial" panose="020B0604020202020204" pitchFamily="34" charset="0"/>
                <a:cs typeface="Arial" panose="020B0604020202020204" pitchFamily="34" charset="0"/>
              </a:rPr>
              <a:t>What next?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Complete delivery phase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Monitoring and evaluation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of the impact of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investment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Lessons learnt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Future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funding for rural development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374" y="266700"/>
            <a:ext cx="7068978" cy="4711700"/>
          </a:xfrm>
          <a:prstGeom prst="rect">
            <a:avLst/>
          </a:prstGeom>
        </p:spPr>
      </p:pic>
      <p:pic>
        <p:nvPicPr>
          <p:cNvPr id="12" name="Picture 11" descr="cid:image006.jpg@01D2B9F4.C8E9098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25" y="5438775"/>
            <a:ext cx="2619375" cy="122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cid:image005.jpg@01D2B9F4.C8E9098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537" y="5486400"/>
            <a:ext cx="1933575" cy="1181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22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</TotalTime>
  <Words>240</Words>
  <Application>Microsoft Office PowerPoint</Application>
  <PresentationFormat>Widescreen</PresentationFormat>
  <Paragraphs>38</Paragraphs>
  <Slides>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Acrobat Document</vt:lpstr>
      <vt:lpstr> </vt:lpstr>
      <vt:lpstr>  The farmed landscape of the Cotswolds and beyond  </vt:lpstr>
      <vt:lpstr>  Increasing Forestry productivity and bringing neglected woodlands into management  </vt:lpstr>
      <vt:lpstr> Tourism providers  </vt:lpstr>
      <vt:lpstr> Growing rural businesses  </vt:lpstr>
      <vt:lpstr>+ Indirect jobs Safeguarding jobs  Business efficiencies Wider benefits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Cotswolds LEADER Programme  James Webb, Programme Manager</dc:title>
  <dc:creator>James Webb</dc:creator>
  <cp:lastModifiedBy>Della  Morris</cp:lastModifiedBy>
  <cp:revision>55</cp:revision>
  <cp:lastPrinted>2017-12-14T18:09:40Z</cp:lastPrinted>
  <dcterms:created xsi:type="dcterms:W3CDTF">2017-09-20T12:31:55Z</dcterms:created>
  <dcterms:modified xsi:type="dcterms:W3CDTF">2019-03-20T16:01:58Z</dcterms:modified>
</cp:coreProperties>
</file>